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4" d="100"/>
          <a:sy n="54" d="100"/>
        </p:scale>
        <p:origin x="62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emashilvant/Assignment-/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emashilvant/Assignment-/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emashilvant/Assignment-/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emashilvant/Assignment-/blob/master/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emashilvant/Assignment-/blob/master/Final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emashilvant/Assignment-/blob/master/Final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Seema Shilvant </a:t>
            </a:r>
          </a:p>
          <a:p>
            <a:r>
              <a:rPr lang="en-US">
                <a:solidFill>
                  <a:schemeClr val="bg2"/>
                </a:solidFill>
                <a:latin typeface="Abadi" panose="020B0604020104020204" pitchFamily="34" charset="0"/>
                <a:ea typeface="SF Pro" pitchFamily="2" charset="0"/>
                <a:cs typeface="SF Pro" pitchFamily="2" charset="0"/>
              </a:rPr>
              <a:t>10</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April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my completed data wrangling related notebooks, </a:t>
            </a:r>
            <a:r>
              <a:rPr lang="en-IN" sz="2000" dirty="0">
                <a:latin typeface="Abadi" panose="020B0604020104020204" pitchFamily="34" charset="0"/>
                <a:hlinkClick r:id="rId3"/>
              </a:rPr>
              <a:t>Assignment-/</a:t>
            </a:r>
            <a:r>
              <a:rPr lang="en-IN" sz="2000" dirty="0" err="1">
                <a:latin typeface="Abadi" panose="020B0604020104020204" pitchFamily="34" charset="0"/>
                <a:hlinkClick r:id="rId3"/>
              </a:rPr>
              <a:t>DataWrangling.ipynb</a:t>
            </a:r>
            <a:r>
              <a:rPr lang="en-IN" sz="2000" dirty="0">
                <a:latin typeface="Abadi" panose="020B0604020104020204" pitchFamily="34" charset="0"/>
                <a:hlinkClick r:id="rId3"/>
              </a:rPr>
              <a:t> at master · </a:t>
            </a:r>
            <a:r>
              <a:rPr lang="en-IN" sz="2000" dirty="0" err="1">
                <a:latin typeface="Abadi" panose="020B0604020104020204" pitchFamily="34" charset="0"/>
                <a:hlinkClick r:id="rId3"/>
              </a:rPr>
              <a:t>seemashilvant</a:t>
            </a:r>
            <a:r>
              <a:rPr lang="en-IN" sz="2000" dirty="0">
                <a:latin typeface="Abadi" panose="020B0604020104020204" pitchFamily="34" charset="0"/>
                <a:hlinkClick r:id="rId3"/>
              </a:rPr>
              <a:t>/Assignment- (github.com)</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EDA with Data Visualization</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263" y="457200"/>
            <a:ext cx="6007608" cy="1929384"/>
          </a:xfrm>
          <a:prstGeom prst="rect">
            <a:avLst/>
          </a:prstGeom>
        </p:spPr>
        <p:txBody>
          <a:bodyPr vert="horz" lIns="91440" tIns="45720" rIns="91440" bIns="45720" rtlCol="0" anchor="ctr">
            <a:normAutofit/>
          </a:bodyPr>
          <a:lstStyle/>
          <a:p>
            <a:r>
              <a:rPr lang="en-US" sz="2200"/>
              <a:t>We explored the data by visualizing the relationship between flight number and launch Site, payload and launch site, success rate of each orbit type, flight number and orbit type, the launch success yearly trend. </a:t>
            </a:r>
          </a:p>
          <a:p>
            <a:endParaRPr lang="en-US" sz="2200"/>
          </a:p>
        </p:txBody>
      </p:sp>
      <p:pic>
        <p:nvPicPr>
          <p:cNvPr id="6" name="Picture 5" descr="Chart, bar chart&#10;&#10;Description automatically generated">
            <a:extLst>
              <a:ext uri="{FF2B5EF4-FFF2-40B4-BE49-F238E27FC236}">
                <a16:creationId xmlns:a16="http://schemas.microsoft.com/office/drawing/2014/main" id="{E19E29FB-FCE9-DE6C-A4D7-CD0BFF41F9D4}"/>
              </a:ext>
            </a:extLst>
          </p:cNvPr>
          <p:cNvPicPr>
            <a:picLocks noChangeAspect="1"/>
          </p:cNvPicPr>
          <p:nvPr/>
        </p:nvPicPr>
        <p:blipFill>
          <a:blip r:embed="rId2"/>
          <a:stretch>
            <a:fillRect/>
          </a:stretch>
        </p:blipFill>
        <p:spPr>
          <a:xfrm>
            <a:off x="1222477" y="2569464"/>
            <a:ext cx="3955846" cy="3678936"/>
          </a:xfrm>
          <a:prstGeom prst="rect">
            <a:avLst/>
          </a:prstGeom>
        </p:spPr>
      </p:pic>
      <p:pic>
        <p:nvPicPr>
          <p:cNvPr id="12" name="Picture 11" descr="Chart, scatter chart">
            <a:extLst>
              <a:ext uri="{FF2B5EF4-FFF2-40B4-BE49-F238E27FC236}">
                <a16:creationId xmlns:a16="http://schemas.microsoft.com/office/drawing/2014/main" id="{3C2CE665-6410-B429-3FC0-BE55973E35FF}"/>
              </a:ext>
            </a:extLst>
          </p:cNvPr>
          <p:cNvPicPr>
            <a:picLocks noChangeAspect="1"/>
          </p:cNvPicPr>
          <p:nvPr/>
        </p:nvPicPr>
        <p:blipFill>
          <a:blip r:embed="rId3"/>
          <a:stretch>
            <a:fillRect/>
          </a:stretch>
        </p:blipFill>
        <p:spPr>
          <a:xfrm>
            <a:off x="6254496" y="3123926"/>
            <a:ext cx="5468112" cy="2570011"/>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687962" cy="50514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dirty="0" err="1"/>
              <a:t>Github</a:t>
            </a:r>
            <a:r>
              <a:rPr lang="en-US" dirty="0"/>
              <a:t> URL : </a:t>
            </a:r>
            <a:r>
              <a:rPr lang="en-IN" dirty="0">
                <a:hlinkClick r:id="rId3"/>
              </a:rPr>
              <a:t>Assignment-/</a:t>
            </a:r>
            <a:r>
              <a:rPr lang="en-IN" dirty="0" err="1">
                <a:hlinkClick r:id="rId3"/>
              </a:rPr>
              <a:t>jupyter</a:t>
            </a:r>
            <a:r>
              <a:rPr lang="en-IN" dirty="0">
                <a:hlinkClick r:id="rId3"/>
              </a:rPr>
              <a:t>-labs-</a:t>
            </a:r>
            <a:r>
              <a:rPr lang="en-IN" dirty="0" err="1">
                <a:hlinkClick r:id="rId3"/>
              </a:rPr>
              <a:t>eda</a:t>
            </a:r>
            <a:r>
              <a:rPr lang="en-IN" dirty="0">
                <a:hlinkClick r:id="rId3"/>
              </a:rPr>
              <a:t>-</a:t>
            </a:r>
            <a:r>
              <a:rPr lang="en-IN" dirty="0" err="1">
                <a:hlinkClick r:id="rId3"/>
              </a:rPr>
              <a:t>sql-coursera_sqllite.ipynb</a:t>
            </a:r>
            <a:r>
              <a:rPr lang="en-IN" dirty="0">
                <a:hlinkClick r:id="rId3"/>
              </a:rPr>
              <a:t> at master · </a:t>
            </a:r>
            <a:r>
              <a:rPr lang="en-IN" dirty="0" err="1">
                <a:hlinkClick r:id="rId3"/>
              </a:rPr>
              <a:t>seemashilvant</a:t>
            </a:r>
            <a:r>
              <a:rPr lang="en-IN" dirty="0">
                <a:hlinkClick r:id="rId3"/>
              </a:rPr>
              <a:t>/Assignment- (github.com)</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built an interactive dashboard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a:lnSpc>
                <a:spcPct val="100000"/>
              </a:lnSpc>
              <a:spcBef>
                <a:spcPts val="1400"/>
              </a:spcBef>
            </a:pPr>
            <a:r>
              <a:rPr lang="en-US" sz="28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8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800" dirty="0">
                <a:solidFill>
                  <a:schemeClr val="accent3">
                    <a:lumMod val="25000"/>
                  </a:schemeClr>
                </a:solidFill>
                <a:latin typeface="Abadi"/>
              </a:rPr>
              <a:t>The link to the notebook is </a:t>
            </a:r>
            <a:r>
              <a:rPr lang="en-IN" dirty="0">
                <a:hlinkClick r:id="rId3"/>
              </a:rPr>
              <a:t>Assignment-/spacex_dash_app.py at master · </a:t>
            </a:r>
            <a:r>
              <a:rPr lang="en-IN" dirty="0" err="1">
                <a:hlinkClick r:id="rId3"/>
              </a:rPr>
              <a:t>seemashilvant</a:t>
            </a:r>
            <a:r>
              <a:rPr lang="en-IN" dirty="0">
                <a:hlinkClick r:id="rId3"/>
              </a:rPr>
              <a:t>/Assignment- (github.com)</a:t>
            </a:r>
            <a:endParaRPr lang="en-US" sz="28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 GitHub URL : </a:t>
            </a:r>
            <a:r>
              <a:rPr lang="en-IN" sz="2000" dirty="0">
                <a:latin typeface="Abadi" panose="020B0604020104020204" pitchFamily="34" charset="0"/>
                <a:hlinkClick r:id="rId3"/>
              </a:rPr>
              <a:t>Assignment-/IBM-DS0321EN-SkillsNetwork_labs_module_4_SpaceX_Machine_Learning_Prediction_Part_5.jupyterlite.ipynb at master · </a:t>
            </a:r>
            <a:r>
              <a:rPr lang="en-IN" sz="2000" dirty="0" err="1">
                <a:latin typeface="Abadi" panose="020B0604020104020204" pitchFamily="34" charset="0"/>
                <a:hlinkClick r:id="rId3"/>
              </a:rPr>
              <a:t>seemashilvant</a:t>
            </a:r>
            <a:r>
              <a:rPr lang="en-IN" sz="2000" dirty="0">
                <a:latin typeface="Abadi" panose="020B0604020104020204" pitchFamily="34" charset="0"/>
                <a:hlinkClick r:id="rId3"/>
              </a:rPr>
              <a:t>/Assignment- (github.com)</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spcBef>
                <a:spcPts val="1400"/>
              </a:spcBef>
              <a:buNone/>
            </a:pPr>
            <a:endParaRPr lang="en-US" sz="1800" dirty="0"/>
          </a:p>
        </p:txBody>
      </p:sp>
      <p:pic>
        <p:nvPicPr>
          <p:cNvPr id="10" name="Picture 9" descr="Chart, scatter chart&#10;&#10;Description automatically generated">
            <a:extLst>
              <a:ext uri="{FF2B5EF4-FFF2-40B4-BE49-F238E27FC236}">
                <a16:creationId xmlns:a16="http://schemas.microsoft.com/office/drawing/2014/main" id="{505EC760-66E5-69F5-552D-AC2AF7C64F17}"/>
              </a:ext>
            </a:extLst>
          </p:cNvPr>
          <p:cNvPicPr>
            <a:picLocks noChangeAspect="1"/>
          </p:cNvPicPr>
          <p:nvPr/>
        </p:nvPicPr>
        <p:blipFill>
          <a:blip r:embed="rId2"/>
          <a:stretch>
            <a:fillRect/>
          </a:stretch>
        </p:blipFill>
        <p:spPr>
          <a:xfrm>
            <a:off x="557784" y="3331593"/>
            <a:ext cx="11164824" cy="228878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dirty="0"/>
              <a:t>The greater the payload for Launch site higher the success rate of rocket </a:t>
            </a:r>
          </a:p>
        </p:txBody>
      </p:sp>
      <p:pic>
        <p:nvPicPr>
          <p:cNvPr id="6" name="Picture 5" descr="Chart, scatter chart&#10;&#10;Description automatically generated">
            <a:extLst>
              <a:ext uri="{FF2B5EF4-FFF2-40B4-BE49-F238E27FC236}">
                <a16:creationId xmlns:a16="http://schemas.microsoft.com/office/drawing/2014/main" id="{78BD26DC-7EE2-3F3F-5023-B197D2FFBD69}"/>
              </a:ext>
            </a:extLst>
          </p:cNvPr>
          <p:cNvPicPr>
            <a:picLocks noChangeAspect="1"/>
          </p:cNvPicPr>
          <p:nvPr/>
        </p:nvPicPr>
        <p:blipFill>
          <a:blip r:embed="rId2"/>
          <a:stretch>
            <a:fillRect/>
          </a:stretch>
        </p:blipFill>
        <p:spPr>
          <a:xfrm>
            <a:off x="630936" y="3165172"/>
            <a:ext cx="10917936" cy="221087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200" dirty="0"/>
          </a:p>
        </p:txBody>
      </p:sp>
      <p:pic>
        <p:nvPicPr>
          <p:cNvPr id="6" name="Picture 5" descr="Chart, bar chart&#10;&#10;Description automatically generated">
            <a:extLst>
              <a:ext uri="{FF2B5EF4-FFF2-40B4-BE49-F238E27FC236}">
                <a16:creationId xmlns:a16="http://schemas.microsoft.com/office/drawing/2014/main" id="{FC9D8FC1-9784-7CF4-A41E-22D326C9CAA6}"/>
              </a:ext>
            </a:extLst>
          </p:cNvPr>
          <p:cNvPicPr>
            <a:picLocks noChangeAspect="1"/>
          </p:cNvPicPr>
          <p:nvPr/>
        </p:nvPicPr>
        <p:blipFill>
          <a:blip r:embed="rId2"/>
          <a:stretch>
            <a:fillRect/>
          </a:stretch>
        </p:blipFill>
        <p:spPr>
          <a:xfrm>
            <a:off x="6099048" y="992935"/>
            <a:ext cx="5458968" cy="487212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Orbit Type</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200" dirty="0">
              <a:solidFill>
                <a:srgbClr val="FFFFFF"/>
              </a:solidFill>
            </a:endParaRPr>
          </a:p>
        </p:txBody>
      </p:sp>
      <p:pic>
        <p:nvPicPr>
          <p:cNvPr id="6" name="Picture 5" descr="Chart, scatter chart&#10;&#10;Description automatically generated">
            <a:extLst>
              <a:ext uri="{FF2B5EF4-FFF2-40B4-BE49-F238E27FC236}">
                <a16:creationId xmlns:a16="http://schemas.microsoft.com/office/drawing/2014/main" id="{A44D2958-FDFD-B948-3BC0-5B8A3B72A32A}"/>
              </a:ext>
            </a:extLst>
          </p:cNvPr>
          <p:cNvPicPr>
            <a:picLocks noChangeAspect="1"/>
          </p:cNvPicPr>
          <p:nvPr/>
        </p:nvPicPr>
        <p:blipFill>
          <a:blip r:embed="rId2"/>
          <a:stretch>
            <a:fillRect/>
          </a:stretch>
        </p:blipFill>
        <p:spPr>
          <a:xfrm>
            <a:off x="2467264" y="3019301"/>
            <a:ext cx="7245279" cy="327848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endParaRPr lang="en-US" sz="1800" dirty="0"/>
          </a:p>
          <a:p>
            <a:pPr>
              <a:spcBef>
                <a:spcPts val="1400"/>
              </a:spcBef>
            </a:pPr>
            <a:r>
              <a:rPr lang="en-US" sz="18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1800" dirty="0"/>
          </a:p>
        </p:txBody>
      </p:sp>
      <p:pic>
        <p:nvPicPr>
          <p:cNvPr id="6" name="Picture 5" descr="Chart, scatter chart&#10;&#10;Description automatically generated">
            <a:extLst>
              <a:ext uri="{FF2B5EF4-FFF2-40B4-BE49-F238E27FC236}">
                <a16:creationId xmlns:a16="http://schemas.microsoft.com/office/drawing/2014/main" id="{2D0A07A4-A2B4-38D1-1C2A-65933660C1F8}"/>
              </a:ext>
            </a:extLst>
          </p:cNvPr>
          <p:cNvPicPr>
            <a:picLocks noChangeAspect="1"/>
          </p:cNvPicPr>
          <p:nvPr/>
        </p:nvPicPr>
        <p:blipFill>
          <a:blip r:embed="rId2"/>
          <a:stretch>
            <a:fillRect/>
          </a:stretch>
        </p:blipFill>
        <p:spPr>
          <a:xfrm>
            <a:off x="2394106" y="2734056"/>
            <a:ext cx="7492180" cy="3483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200" dirty="0"/>
          </a:p>
        </p:txBody>
      </p:sp>
      <p:pic>
        <p:nvPicPr>
          <p:cNvPr id="6" name="Picture 5" descr="Chart&#10;&#10;Description automatically generated with medium confidence">
            <a:extLst>
              <a:ext uri="{FF2B5EF4-FFF2-40B4-BE49-F238E27FC236}">
                <a16:creationId xmlns:a16="http://schemas.microsoft.com/office/drawing/2014/main" id="{82A8AA5E-33BF-2429-F4C7-02B0E3A7D3FB}"/>
              </a:ext>
            </a:extLst>
          </p:cNvPr>
          <p:cNvPicPr>
            <a:picLocks noChangeAspect="1"/>
          </p:cNvPicPr>
          <p:nvPr/>
        </p:nvPicPr>
        <p:blipFill>
          <a:blip r:embed="rId2"/>
          <a:stretch>
            <a:fillRect/>
          </a:stretch>
        </p:blipFill>
        <p:spPr>
          <a:xfrm>
            <a:off x="4654296" y="1677182"/>
            <a:ext cx="6903720" cy="350363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We used the key word </a:t>
            </a:r>
            <a:r>
              <a:rPr lang="en-US" sz="2200" b="1"/>
              <a:t>DISTINCT</a:t>
            </a:r>
            <a:r>
              <a:rPr lang="en-US" sz="2200"/>
              <a:t> to show only unique launch sites from the SpaceX data.</a:t>
            </a:r>
          </a:p>
          <a:p>
            <a:pPr>
              <a:spcBef>
                <a:spcPts val="1400"/>
              </a:spcBef>
            </a:pPr>
            <a:endParaRPr lang="en-US" sz="2200"/>
          </a:p>
          <a:p>
            <a:pPr>
              <a:spcBef>
                <a:spcPts val="1400"/>
              </a:spcBef>
            </a:pPr>
            <a:endParaRPr lang="en-US" sz="2200"/>
          </a:p>
        </p:txBody>
      </p:sp>
      <p:pic>
        <p:nvPicPr>
          <p:cNvPr id="6" name="Picture 5" descr="Graphical user interface, text, application, email&#10;&#10;Description automatically generated">
            <a:extLst>
              <a:ext uri="{FF2B5EF4-FFF2-40B4-BE49-F238E27FC236}">
                <a16:creationId xmlns:a16="http://schemas.microsoft.com/office/drawing/2014/main" id="{C855F910-515E-9BE3-406E-1ED279BA2282}"/>
              </a:ext>
            </a:extLst>
          </p:cNvPr>
          <p:cNvPicPr>
            <a:picLocks noChangeAspect="1"/>
          </p:cNvPicPr>
          <p:nvPr/>
        </p:nvPicPr>
        <p:blipFill>
          <a:blip r:embed="rId2"/>
          <a:stretch>
            <a:fillRect/>
          </a:stretch>
        </p:blipFill>
        <p:spPr>
          <a:xfrm>
            <a:off x="4654296" y="1478699"/>
            <a:ext cx="6903720" cy="390060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92500" lnSpcReduction="20000"/>
          </a:bodyPr>
          <a:lstStyle/>
          <a:p>
            <a:pPr>
              <a:spcBef>
                <a:spcPts val="1400"/>
              </a:spcBef>
            </a:pPr>
            <a:r>
              <a:rPr lang="en-US" sz="2200" dirty="0"/>
              <a:t>Find 5 records where launch sites begin with `CCA`</a:t>
            </a:r>
          </a:p>
          <a:p>
            <a:pPr marL="0">
              <a:spcBef>
                <a:spcPts val="1400"/>
              </a:spcBef>
            </a:pPr>
            <a:endParaRPr lang="en-US" sz="2200" dirty="0"/>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to display 5 records where launch sites begin with `CCA`</a:t>
            </a:r>
          </a:p>
        </p:txBody>
      </p:sp>
      <p:pic>
        <p:nvPicPr>
          <p:cNvPr id="6" name="Picture 5" descr="Graphical user interface, application&#10;&#10;Description automatically generated">
            <a:extLst>
              <a:ext uri="{FF2B5EF4-FFF2-40B4-BE49-F238E27FC236}">
                <a16:creationId xmlns:a16="http://schemas.microsoft.com/office/drawing/2014/main" id="{B9EF6EC7-363B-66BD-5286-EA02DA85E7DA}"/>
              </a:ext>
            </a:extLst>
          </p:cNvPr>
          <p:cNvPicPr>
            <a:picLocks noChangeAspect="1"/>
          </p:cNvPicPr>
          <p:nvPr/>
        </p:nvPicPr>
        <p:blipFill>
          <a:blip r:embed="rId2"/>
          <a:stretch>
            <a:fillRect/>
          </a:stretch>
        </p:blipFill>
        <p:spPr>
          <a:xfrm>
            <a:off x="1431840" y="2290936"/>
            <a:ext cx="9316128"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a:t>
            </a:r>
          </a:p>
        </p:txBody>
      </p:sp>
      <p:pic>
        <p:nvPicPr>
          <p:cNvPr id="6" name="Picture 5">
            <a:extLst>
              <a:ext uri="{FF2B5EF4-FFF2-40B4-BE49-F238E27FC236}">
                <a16:creationId xmlns:a16="http://schemas.microsoft.com/office/drawing/2014/main" id="{4E30AFE9-768F-AC41-45D0-7A2A5EDC6DA1}"/>
              </a:ext>
            </a:extLst>
          </p:cNvPr>
          <p:cNvPicPr>
            <a:picLocks noChangeAspect="1"/>
          </p:cNvPicPr>
          <p:nvPr/>
        </p:nvPicPr>
        <p:blipFill>
          <a:blip r:embed="rId2"/>
          <a:stretch>
            <a:fillRect/>
          </a:stretch>
        </p:blipFill>
        <p:spPr>
          <a:xfrm>
            <a:off x="6099048" y="664965"/>
            <a:ext cx="5458968" cy="552806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We calculated the average payload mass carried by booster version F9 v1.1 as 2928.4</a:t>
            </a:r>
          </a:p>
        </p:txBody>
      </p:sp>
      <p:pic>
        <p:nvPicPr>
          <p:cNvPr id="6" name="Picture 5" descr="Graphical user interface, text, application, email&#10;&#10;Description automatically generated">
            <a:extLst>
              <a:ext uri="{FF2B5EF4-FFF2-40B4-BE49-F238E27FC236}">
                <a16:creationId xmlns:a16="http://schemas.microsoft.com/office/drawing/2014/main" id="{6187DB62-7EF7-E4D1-8DC0-B9A3B14E4E95}"/>
              </a:ext>
            </a:extLst>
          </p:cNvPr>
          <p:cNvPicPr>
            <a:picLocks noChangeAspect="1"/>
          </p:cNvPicPr>
          <p:nvPr/>
        </p:nvPicPr>
        <p:blipFill>
          <a:blip r:embed="rId2"/>
          <a:stretch>
            <a:fillRect/>
          </a:stretch>
        </p:blipFill>
        <p:spPr>
          <a:xfrm>
            <a:off x="1666045" y="2290936"/>
            <a:ext cx="8847718"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First Successful Ground Landing Date</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A6F3C15-E2B1-8CB0-A5AE-8AA87904B6D5}"/>
              </a:ext>
            </a:extLst>
          </p:cNvPr>
          <p:cNvPicPr>
            <a:picLocks noChangeAspect="1"/>
          </p:cNvPicPr>
          <p:nvPr/>
        </p:nvPicPr>
        <p:blipFill rotWithShape="1">
          <a:blip r:embed="rId2"/>
          <a:srcRect r="28420" b="2"/>
          <a:stretch/>
        </p:blipFill>
        <p:spPr>
          <a:xfrm>
            <a:off x="908304" y="2478024"/>
            <a:ext cx="6009855" cy="369417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1453" y="2478024"/>
            <a:ext cx="3872243" cy="3694176"/>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We observed that the dates of the first successful landing outcome on ground pad</a:t>
            </a:r>
            <a:endParaRPr lang="en-US" sz="18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28</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3" name="Picture 2">
            <a:extLst>
              <a:ext uri="{FF2B5EF4-FFF2-40B4-BE49-F238E27FC236}">
                <a16:creationId xmlns:a16="http://schemas.microsoft.com/office/drawing/2014/main" id="{EC009E73-D53B-4198-46EA-59773D78560E}"/>
              </a:ext>
            </a:extLst>
          </p:cNvPr>
          <p:cNvPicPr>
            <a:picLocks noChangeAspect="1"/>
          </p:cNvPicPr>
          <p:nvPr/>
        </p:nvPicPr>
        <p:blipFill>
          <a:blip r:embed="rId2"/>
          <a:stretch>
            <a:fillRect/>
          </a:stretch>
        </p:blipFill>
        <p:spPr>
          <a:xfrm>
            <a:off x="6105106" y="640080"/>
            <a:ext cx="4002100"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96292"/>
            <a:ext cx="10393151" cy="518951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Machine Learning Prediction</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a:t>
            </a:r>
            <a:endParaRPr lang="en-US" sz="2200" dirty="0"/>
          </a:p>
        </p:txBody>
      </p:sp>
      <p:pic>
        <p:nvPicPr>
          <p:cNvPr id="6" name="Picture 5">
            <a:extLst>
              <a:ext uri="{FF2B5EF4-FFF2-40B4-BE49-F238E27FC236}">
                <a16:creationId xmlns:a16="http://schemas.microsoft.com/office/drawing/2014/main" id="{1AC9C6B7-676C-90D9-72D8-706035D8CAFC}"/>
              </a:ext>
            </a:extLst>
          </p:cNvPr>
          <p:cNvPicPr>
            <a:picLocks noChangeAspect="1"/>
          </p:cNvPicPr>
          <p:nvPr/>
        </p:nvPicPr>
        <p:blipFill>
          <a:blip r:embed="rId2"/>
          <a:stretch>
            <a:fillRect/>
          </a:stretch>
        </p:blipFill>
        <p:spPr>
          <a:xfrm>
            <a:off x="4654296" y="1357885"/>
            <a:ext cx="6903720" cy="414223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spcBef>
                <a:spcPts val="1400"/>
              </a:spcBef>
            </a:pPr>
            <a:endParaRPr lang="en-US" sz="2200" dirty="0"/>
          </a:p>
        </p:txBody>
      </p:sp>
      <p:pic>
        <p:nvPicPr>
          <p:cNvPr id="6" name="Picture 5">
            <a:extLst>
              <a:ext uri="{FF2B5EF4-FFF2-40B4-BE49-F238E27FC236}">
                <a16:creationId xmlns:a16="http://schemas.microsoft.com/office/drawing/2014/main" id="{0FE0CA36-0A08-26FE-3B31-93DF24AD19CF}"/>
              </a:ext>
            </a:extLst>
          </p:cNvPr>
          <p:cNvPicPr>
            <a:picLocks noChangeAspect="1"/>
          </p:cNvPicPr>
          <p:nvPr/>
        </p:nvPicPr>
        <p:blipFill>
          <a:blip r:embed="rId2"/>
          <a:stretch>
            <a:fillRect/>
          </a:stretch>
        </p:blipFill>
        <p:spPr>
          <a:xfrm>
            <a:off x="6792621" y="640080"/>
            <a:ext cx="4071821"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800" dirty="0">
                <a:solidFill>
                  <a:schemeClr val="accent3">
                    <a:lumMod val="25000"/>
                  </a:schemeClr>
                </a:solidFill>
                <a:latin typeface="Abadi"/>
              </a:rPr>
              <a:t>We used a combinations of the </a:t>
            </a:r>
            <a:r>
              <a:rPr lang="en-US" sz="2800" b="1" dirty="0">
                <a:solidFill>
                  <a:schemeClr val="accent3">
                    <a:lumMod val="25000"/>
                  </a:schemeClr>
                </a:solidFill>
                <a:latin typeface="Abadi"/>
              </a:rPr>
              <a:t>WHERE</a:t>
            </a:r>
            <a:r>
              <a:rPr lang="en-US" sz="2800" dirty="0">
                <a:solidFill>
                  <a:schemeClr val="accent3">
                    <a:lumMod val="25000"/>
                  </a:schemeClr>
                </a:solidFill>
                <a:latin typeface="Abadi"/>
              </a:rPr>
              <a:t> clause, </a:t>
            </a:r>
            <a:r>
              <a:rPr lang="en-US" sz="2800" b="1" dirty="0">
                <a:solidFill>
                  <a:schemeClr val="accent3">
                    <a:lumMod val="25000"/>
                  </a:schemeClr>
                </a:solidFill>
                <a:latin typeface="Abadi"/>
              </a:rPr>
              <a:t>LIKE</a:t>
            </a:r>
            <a:r>
              <a:rPr lang="en-US" sz="2800" dirty="0">
                <a:solidFill>
                  <a:schemeClr val="accent3">
                    <a:lumMod val="25000"/>
                  </a:schemeClr>
                </a:solidFill>
                <a:latin typeface="Abadi"/>
              </a:rPr>
              <a:t>, </a:t>
            </a:r>
            <a:r>
              <a:rPr lang="en-US" sz="2800" b="1" dirty="0">
                <a:solidFill>
                  <a:schemeClr val="accent3">
                    <a:lumMod val="25000"/>
                  </a:schemeClr>
                </a:solidFill>
                <a:latin typeface="Abadi"/>
              </a:rPr>
              <a:t>AND</a:t>
            </a:r>
            <a:r>
              <a:rPr lang="en-US" sz="2800" dirty="0">
                <a:solidFill>
                  <a:schemeClr val="accent3">
                    <a:lumMod val="25000"/>
                  </a:schemeClr>
                </a:solidFill>
                <a:latin typeface="Abadi"/>
              </a:rPr>
              <a:t>, and </a:t>
            </a:r>
            <a:r>
              <a:rPr lang="en-US" sz="2800" b="1" dirty="0">
                <a:solidFill>
                  <a:schemeClr val="accent3">
                    <a:lumMod val="25000"/>
                  </a:schemeClr>
                </a:solidFill>
                <a:latin typeface="Abadi"/>
              </a:rPr>
              <a:t>BETWEEN</a:t>
            </a:r>
            <a:r>
              <a:rPr lang="en-US" sz="28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3865913" y="4001294"/>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Rank Landing Outcomes Between 2010-06-04 and 2017-03-20</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911532" y="2532342"/>
            <a:ext cx="5150277" cy="3618069"/>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993E6490-0FEF-E620-B417-81176EFF465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a:p>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E21A03AE-B0F4-9379-E268-37A4DE31B28F}"/>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B03029C0-F3A0-6BC2-928A-A8C13FA81806}"/>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29768" y="411480"/>
            <a:ext cx="1120140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Pie chart showing the success percentage achieved by each launch site</a:t>
            </a:r>
          </a:p>
        </p:txBody>
      </p:sp>
      <p:sp>
        <p:nvSpPr>
          <p:cNvPr id="22"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10;&#10;Description automatically generated">
            <a:extLst>
              <a:ext uri="{FF2B5EF4-FFF2-40B4-BE49-F238E27FC236}">
                <a16:creationId xmlns:a16="http://schemas.microsoft.com/office/drawing/2014/main" id="{002D7BF8-F453-CA67-5996-4AEE5C5D2C71}"/>
              </a:ext>
            </a:extLst>
          </p:cNvPr>
          <p:cNvPicPr>
            <a:picLocks noChangeAspect="1"/>
          </p:cNvPicPr>
          <p:nvPr/>
        </p:nvPicPr>
        <p:blipFill rotWithShape="1">
          <a:blip r:embed="rId2"/>
          <a:srcRect l="14087" r="16944"/>
          <a:stretch/>
        </p:blipFill>
        <p:spPr>
          <a:xfrm>
            <a:off x="429768" y="1721922"/>
            <a:ext cx="6704891" cy="4520559"/>
          </a:xfrm>
          <a:prstGeom prst="rect">
            <a:avLst/>
          </a:prstGeom>
        </p:spPr>
      </p:pic>
      <p:sp useBgFill="1">
        <p:nvSpPr>
          <p:cNvPr id="23"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8752" y="2020824"/>
            <a:ext cx="3455097" cy="3959352"/>
          </a:xfrm>
          <a:prstGeom prst="rect">
            <a:avLst/>
          </a:prstGeom>
        </p:spPr>
        <p:txBody>
          <a:bodyPr vert="horz" lIns="91440" tIns="45720" rIns="91440" bIns="45720" rtlCol="0" anchor="ctr">
            <a:normAutofit/>
          </a:bodyPr>
          <a:lstStyle/>
          <a:p>
            <a:pPr>
              <a:spcBef>
                <a:spcPts val="1400"/>
              </a:spcBef>
            </a:pPr>
            <a:r>
              <a:rPr lang="en-US" sz="1800"/>
              <a:t>Replace &lt;Dashboard screenshot 1&gt; title with an appropriate title</a:t>
            </a:r>
          </a:p>
          <a:p>
            <a:pPr>
              <a:spcBef>
                <a:spcPts val="1400"/>
              </a:spcBef>
            </a:pPr>
            <a:endParaRPr lang="en-US" sz="1800"/>
          </a:p>
          <a:p>
            <a:pPr>
              <a:spcBef>
                <a:spcPts val="1400"/>
              </a:spcBef>
            </a:pPr>
            <a:r>
              <a:rPr lang="en-US" sz="1800"/>
              <a:t>Show the screenshot of launch success count for all sites, in a piechart</a:t>
            </a:r>
          </a:p>
          <a:p>
            <a:pPr>
              <a:spcBef>
                <a:spcPts val="1400"/>
              </a:spcBef>
            </a:pPr>
            <a:endParaRPr lang="en-US" sz="1800"/>
          </a:p>
          <a:p>
            <a:pPr>
              <a:spcBef>
                <a:spcPts val="1400"/>
              </a:spcBef>
            </a:pPr>
            <a:r>
              <a:rPr lang="en-US" sz="1800"/>
              <a:t>Explain the important elements and findings on the screenshot</a:t>
            </a:r>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49507"/>
            <a:ext cx="10037854" cy="410502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b="0" i="0" dirty="0">
                <a:solidFill>
                  <a:schemeClr val="tx1"/>
                </a:solidFill>
                <a:effectLst/>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In this lab, you will create a machine learning pipeline to predict if the first stage will land given the data from the preceding labs.</a:t>
            </a:r>
            <a:endParaRPr lang="en-US" sz="20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4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29768" y="411480"/>
            <a:ext cx="1120140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Pie chart showing the Launch site with the highest launch success ratio</a:t>
            </a:r>
          </a:p>
          <a:p>
            <a:endParaRPr lang="en-US" sz="1600" dirty="0">
              <a:solidFill>
                <a:srgbClr val="0B49CB"/>
              </a:solidFill>
              <a:latin typeface="Abadi"/>
            </a:endParaRPr>
          </a:p>
        </p:txBody>
      </p:sp>
      <p:sp>
        <p:nvSpPr>
          <p:cNvPr id="26"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10;&#10;Description automatically generated">
            <a:extLst>
              <a:ext uri="{FF2B5EF4-FFF2-40B4-BE49-F238E27FC236}">
                <a16:creationId xmlns:a16="http://schemas.microsoft.com/office/drawing/2014/main" id="{E05F94F6-B782-0C68-A8D1-F17CA2A22E52}"/>
              </a:ext>
            </a:extLst>
          </p:cNvPr>
          <p:cNvPicPr>
            <a:picLocks noChangeAspect="1"/>
          </p:cNvPicPr>
          <p:nvPr/>
        </p:nvPicPr>
        <p:blipFill rotWithShape="1">
          <a:blip r:embed="rId2"/>
          <a:srcRect l="18268" r="19067"/>
          <a:stretch/>
        </p:blipFill>
        <p:spPr>
          <a:xfrm>
            <a:off x="429768" y="1721922"/>
            <a:ext cx="6704891" cy="4520559"/>
          </a:xfrm>
          <a:prstGeom prst="rect">
            <a:avLst/>
          </a:prstGeom>
        </p:spPr>
      </p:pic>
      <p:sp useBgFill="1">
        <p:nvSpPr>
          <p:cNvPr id="27"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8752" y="2020824"/>
            <a:ext cx="3455097" cy="3959352"/>
          </a:xfrm>
          <a:prstGeom prst="rect">
            <a:avLst/>
          </a:prstGeom>
        </p:spPr>
        <p:txBody>
          <a:bodyPr vert="horz" lIns="91440" tIns="45720" rIns="91440" bIns="45720" rtlCol="0" anchor="ctr">
            <a:normAutofit/>
          </a:bodyPr>
          <a:lstStyle/>
          <a:p>
            <a:r>
              <a:rPr lang="en-US" sz="1800" dirty="0"/>
              <a:t>KSC LC Achieved highest success rate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9536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40</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89560" y="856180"/>
            <a:ext cx="5279408" cy="112806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grpSp>
        <p:nvGrpSpPr>
          <p:cNvPr id="28"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0719" y="2330505"/>
            <a:ext cx="5278066" cy="3979585"/>
          </a:xfrm>
          <a:prstGeom prst="rect">
            <a:avLst/>
          </a:prstGeom>
        </p:spPr>
        <p:txBody>
          <a:bodyPr vert="horz" lIns="91440" tIns="45720" rIns="91440" bIns="45720" rtlCol="0" anchor="ctr">
            <a:normAutofit/>
          </a:bodyPr>
          <a:lstStyle/>
          <a:p>
            <a:pPr>
              <a:spcBef>
                <a:spcPts val="1400"/>
              </a:spcBef>
            </a:pPr>
            <a:r>
              <a:rPr lang="en-US" sz="2000" dirty="0"/>
              <a:t>Success rate of low weight is less then the high load </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imeline&#10;&#10;Description automatically generated with medium confidence">
            <a:extLst>
              <a:ext uri="{FF2B5EF4-FFF2-40B4-BE49-F238E27FC236}">
                <a16:creationId xmlns:a16="http://schemas.microsoft.com/office/drawing/2014/main" id="{5D983C48-47F0-AC6D-C3B1-9DD846ED3D5B}"/>
              </a:ext>
            </a:extLst>
          </p:cNvPr>
          <p:cNvPicPr>
            <a:picLocks noChangeAspect="1"/>
          </p:cNvPicPr>
          <p:nvPr/>
        </p:nvPicPr>
        <p:blipFill>
          <a:blip r:embed="rId2"/>
          <a:stretch>
            <a:fillRect/>
          </a:stretch>
        </p:blipFill>
        <p:spPr>
          <a:xfrm>
            <a:off x="7083423" y="956286"/>
            <a:ext cx="4397433" cy="1769967"/>
          </a:xfrm>
          <a:prstGeom prst="rect">
            <a:avLst/>
          </a:prstGeom>
        </p:spPr>
      </p:pic>
      <p:sp>
        <p:nvSpPr>
          <p:cNvPr id="29" name="Rectangle 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31D767C4-58A4-A4A4-7ABB-CDCE594466C3}"/>
              </a:ext>
            </a:extLst>
          </p:cNvPr>
          <p:cNvPicPr>
            <a:picLocks noChangeAspect="1"/>
          </p:cNvPicPr>
          <p:nvPr/>
        </p:nvPicPr>
        <p:blipFill>
          <a:blip r:embed="rId3"/>
          <a:stretch>
            <a:fillRect/>
          </a:stretch>
        </p:blipFill>
        <p:spPr>
          <a:xfrm>
            <a:off x="7083423" y="4011236"/>
            <a:ext cx="4395569" cy="191207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descr="Graphical user interface, text, application, email&#10;&#10;Description automatically generated">
            <a:extLst>
              <a:ext uri="{FF2B5EF4-FFF2-40B4-BE49-F238E27FC236}">
                <a16:creationId xmlns:a16="http://schemas.microsoft.com/office/drawing/2014/main" id="{96B8F061-0B43-CA1A-FD85-A2FC32DBCADA}"/>
              </a:ext>
            </a:extLst>
          </p:cNvPr>
          <p:cNvPicPr>
            <a:picLocks noChangeAspect="1"/>
          </p:cNvPicPr>
          <p:nvPr/>
        </p:nvPicPr>
        <p:blipFill>
          <a:blip r:embed="rId2"/>
          <a:stretch>
            <a:fillRect/>
          </a:stretch>
        </p:blipFill>
        <p:spPr>
          <a:xfrm>
            <a:off x="1839129" y="2734056"/>
            <a:ext cx="8602133" cy="348386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Confusion Matrix</a:t>
            </a:r>
          </a:p>
        </p:txBody>
      </p:sp>
      <p:sp>
        <p:nvSpPr>
          <p:cNvPr id="18"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247" y="2359152"/>
            <a:ext cx="3410712" cy="3425043"/>
          </a:xfrm>
          <a:prstGeom prst="rect">
            <a:avLst/>
          </a:prstGeom>
        </p:spPr>
        <p:txBody>
          <a:bodyPr vert="horz" lIns="91440" tIns="45720" rIns="91440" bIns="45720" rtlCol="0">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spcBef>
                <a:spcPts val="1400"/>
              </a:spcBef>
            </a:pPr>
            <a:endParaRPr lang="en-US" sz="1700" dirty="0"/>
          </a:p>
        </p:txBody>
      </p:sp>
      <p:pic>
        <p:nvPicPr>
          <p:cNvPr id="7" name="Picture 6">
            <a:extLst>
              <a:ext uri="{FF2B5EF4-FFF2-40B4-BE49-F238E27FC236}">
                <a16:creationId xmlns:a16="http://schemas.microsoft.com/office/drawing/2014/main" id="{2BDEA276-FC82-0DBD-7E05-78E094922EC6}"/>
              </a:ext>
            </a:extLst>
          </p:cNvPr>
          <p:cNvPicPr>
            <a:picLocks noChangeAspect="1"/>
          </p:cNvPicPr>
          <p:nvPr/>
        </p:nvPicPr>
        <p:blipFill rotWithShape="1">
          <a:blip r:embed="rId2"/>
          <a:srcRect r="359" b="2"/>
          <a:stretch/>
        </p:blipFill>
        <p:spPr>
          <a:xfrm>
            <a:off x="5124450" y="634382"/>
            <a:ext cx="6657213" cy="549516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44</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8027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a:t>
            </a:r>
            <a:r>
              <a:rPr lang="en-US" sz="7600" dirty="0" err="1">
                <a:solidFill>
                  <a:schemeClr val="bg2">
                    <a:lumMod val="50000"/>
                  </a:schemeClr>
                </a:solidFill>
                <a:latin typeface="Abadi"/>
              </a:rPr>
              <a:t>Wikipedia.Describe</a:t>
            </a:r>
            <a:r>
              <a:rPr lang="en-US" sz="7600" dirty="0">
                <a:solidFill>
                  <a:schemeClr val="bg2">
                    <a:lumMod val="50000"/>
                  </a:schemeClr>
                </a:solidFill>
                <a:latin typeface="Abadi"/>
              </a:rPr>
              <a:t>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4040"/>
            <a:ext cx="10515600" cy="496530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Next, we decoded the response content as a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turn it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In addition, we performed web scraping from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IN" sz="2000" dirty="0">
                <a:latin typeface="Abadi" panose="020B0604020104020204" pitchFamily="34" charset="0"/>
                <a:hlinkClick r:id="rId3"/>
              </a:rPr>
              <a:t>Assignment-/Final1.ipynb at master · </a:t>
            </a:r>
            <a:r>
              <a:rPr lang="en-IN" sz="2000" dirty="0" err="1">
                <a:latin typeface="Abadi" panose="020B0604020104020204" pitchFamily="34" charset="0"/>
                <a:hlinkClick r:id="rId3"/>
              </a:rPr>
              <a:t>seemashilvant</a:t>
            </a:r>
            <a:r>
              <a:rPr lang="en-IN" sz="2000" dirty="0">
                <a:latin typeface="Abadi" panose="020B0604020104020204" pitchFamily="34" charset="0"/>
                <a:hlinkClick r:id="rId3"/>
              </a:rPr>
              <a:t>/Assignment-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Graphical user interface, text, application">
            <a:extLst>
              <a:ext uri="{FF2B5EF4-FFF2-40B4-BE49-F238E27FC236}">
                <a16:creationId xmlns:a16="http://schemas.microsoft.com/office/drawing/2014/main" id="{2E87CA76-7802-6778-B88C-5969390C49AB}"/>
              </a:ext>
            </a:extLst>
          </p:cNvPr>
          <p:cNvPicPr>
            <a:picLocks noChangeAspect="1"/>
          </p:cNvPicPr>
          <p:nvPr/>
        </p:nvPicPr>
        <p:blipFill>
          <a:blip r:embed="rId4"/>
          <a:stretch>
            <a:fillRect/>
          </a:stretch>
        </p:blipFill>
        <p:spPr>
          <a:xfrm>
            <a:off x="5910261" y="1792288"/>
            <a:ext cx="5910262" cy="439695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70867" cy="495289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IN" sz="2000" dirty="0">
                <a:hlinkClick r:id="rId3"/>
              </a:rPr>
              <a:t>Assignment-/Final2.ipynb at master · </a:t>
            </a:r>
            <a:r>
              <a:rPr lang="en-IN" sz="2000" dirty="0" err="1">
                <a:hlinkClick r:id="rId3"/>
              </a:rPr>
              <a:t>seemashilvant</a:t>
            </a:r>
            <a:r>
              <a:rPr lang="en-IN" sz="2000" dirty="0">
                <a:hlinkClick r:id="rId3"/>
              </a:rPr>
              <a:t>/</a:t>
            </a:r>
            <a:r>
              <a:rPr lang="en-IN" sz="2000" dirty="0">
                <a:latin typeface="Abadi" panose="020B0604020104020204" pitchFamily="34" charset="0"/>
                <a:hlinkClick r:id="rId3"/>
              </a:rPr>
              <a:t>Assignment-</a:t>
            </a:r>
            <a:r>
              <a:rPr lang="en-IN" sz="2000" dirty="0">
                <a:hlinkClick r:id="rId3"/>
              </a:rPr>
              <a:t> (github.com)</a:t>
            </a:r>
            <a:r>
              <a:rPr lang="en-IN" sz="2000" dirty="0"/>
              <a:t> </a:t>
            </a:r>
            <a:r>
              <a:rPr lang="en-US" sz="2200" dirty="0">
                <a:solidFill>
                  <a:schemeClr val="accent3">
                    <a:lumMod val="25000"/>
                  </a:schemeClr>
                </a:solidFill>
                <a:latin typeface="Abadi" panose="020B0604020104020204" pitchFamily="34" charset="0"/>
              </a:rPr>
              <a:t>,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descr="Graphical user interface, text, application, email">
            <a:extLst>
              <a:ext uri="{FF2B5EF4-FFF2-40B4-BE49-F238E27FC236}">
                <a16:creationId xmlns:a16="http://schemas.microsoft.com/office/drawing/2014/main" id="{C6884B51-DB82-94FF-CDBD-9A2A50A9FDFC}"/>
              </a:ext>
            </a:extLst>
          </p:cNvPr>
          <p:cNvPicPr>
            <a:picLocks noChangeAspect="1"/>
          </p:cNvPicPr>
          <p:nvPr/>
        </p:nvPicPr>
        <p:blipFill>
          <a:blip r:embed="rId4"/>
          <a:stretch>
            <a:fillRect/>
          </a:stretch>
        </p:blipFill>
        <p:spPr>
          <a:xfrm>
            <a:off x="5685666" y="1792288"/>
            <a:ext cx="6300407" cy="452706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167</TotalTime>
  <Words>1882</Words>
  <Application>Microsoft Office PowerPoint</Application>
  <PresentationFormat>Widescreen</PresentationFormat>
  <Paragraphs>216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Seema Shilvant</cp:lastModifiedBy>
  <cp:revision>236</cp:revision>
  <dcterms:created xsi:type="dcterms:W3CDTF">2021-04-29T18:58:34Z</dcterms:created>
  <dcterms:modified xsi:type="dcterms:W3CDTF">2023-04-09T20:25:48Z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